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93"/>
  </p:notesMasterIdLst>
  <p:handoutMasterIdLst>
    <p:handoutMasterId r:id="rId9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1" r:id="rId44"/>
    <p:sldId id="302" r:id="rId45"/>
    <p:sldId id="303" r:id="rId46"/>
    <p:sldId id="304" r:id="rId47"/>
    <p:sldId id="306" r:id="rId48"/>
    <p:sldId id="308" r:id="rId49"/>
    <p:sldId id="311" r:id="rId50"/>
    <p:sldId id="312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95"/>
    </p:embeddedFont>
    <p:embeddedFont>
      <p:font typeface="나눔스퀘어OTF" panose="020B0600000101010101" pitchFamily="34" charset="-127"/>
      <p:regular r:id="rId96"/>
    </p:embeddedFont>
    <p:embeddedFont>
      <p:font typeface="맑은 고딕" panose="020B0503020000020004" pitchFamily="50" charset="-127"/>
      <p:regular r:id="rId97"/>
      <p:bold r:id="rId9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F4DF90"/>
    <a:srgbClr val="660033"/>
    <a:srgbClr val="640032"/>
    <a:srgbClr val="452103"/>
    <a:srgbClr val="683104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6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2021-08-16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2021-08-16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77403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69652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42750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73274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78271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86171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1482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7265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09-1. </a:t>
            </a:r>
            <a:r>
              <a:rPr lang="ko-KR" altLang="en-US" b="1" dirty="0" smtClean="0">
                <a:solidFill>
                  <a:schemeClr val="tx1"/>
                </a:solidFill>
              </a:rPr>
              <a:t>중첩 클래스와 중첩 인터페이스 소개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A </a:t>
            </a:r>
            <a:r>
              <a:rPr lang="ko-KR" altLang="en-US" dirty="0" smtClean="0"/>
              <a:t>클래스 외부에서 정적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멤버 클래스 </a:t>
            </a:r>
            <a:r>
              <a:rPr lang="en-US" altLang="ko-KR" dirty="0" smtClean="0"/>
              <a:t>C </a:t>
            </a:r>
            <a:r>
              <a:rPr lang="ko-KR" altLang="en-US" dirty="0" smtClean="0"/>
              <a:t>객체 생성할 경우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객체 생성 필요하지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7338"/>
            <a:ext cx="74676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35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로컬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중첩 클래스를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선언할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</a:t>
            </a:r>
            <a:r>
              <a:rPr lang="ko-KR" altLang="en-US" dirty="0" err="1" smtClean="0"/>
              <a:t>제한자</a:t>
            </a:r>
            <a:r>
              <a:rPr lang="ko-KR" altLang="en-US" dirty="0" smtClean="0"/>
              <a:t> 및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붙일 수 없음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선언할 수 있고 정적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선언 불가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599"/>
            <a:ext cx="7315200" cy="358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15200" cy="496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43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086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0" y="2751082"/>
            <a:ext cx="7086600" cy="319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클래스의 객체 생성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10400" cy="489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5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바깥 필드와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메소드에서</a:t>
            </a:r>
            <a:r>
              <a:rPr lang="ko-KR" altLang="en-US" dirty="0" smtClean="0">
                <a:solidFill>
                  <a:srgbClr val="C00000"/>
                </a:solidFill>
              </a:rPr>
              <a:t>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바깥 클래스에서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 사용하는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클래스의 접근 제한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4999"/>
            <a:ext cx="7010400" cy="434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9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467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멤버 클래스에서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멤버 클래스 내부에서 바깥 클래스의 필드와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접근하는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28" y="1828800"/>
            <a:ext cx="6934200" cy="441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2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371600"/>
            <a:ext cx="725096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4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16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클래스의 접근 제한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중첩 인터페이스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117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로컬 클래스에서 사용 제한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변수나 로컬 변수를 로컬 클래스에서 사용할 때의 제한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메소드가</a:t>
            </a:r>
            <a:r>
              <a:rPr lang="ko-KR" altLang="en-US" dirty="0" smtClean="0"/>
              <a:t> 종료되어도 계속 실행 상태로 존재하는 로컬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객체의 경우 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매개 변수나 로컬 변수를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키워드로 선언해야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자바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부터는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선언 하지 않아도 </a:t>
            </a:r>
            <a:r>
              <a:rPr lang="en-US" altLang="ko-KR" dirty="0" smtClean="0"/>
              <a:t>final </a:t>
            </a:r>
            <a:r>
              <a:rPr lang="ko-KR" altLang="en-US" dirty="0" smtClean="0"/>
              <a:t>특성 부여되어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199"/>
            <a:ext cx="7391400" cy="322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5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599"/>
            <a:ext cx="7467600" cy="464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7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클래스에서 바깥 클래스 참조 얻기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바깥 클래스의 이름을 </a:t>
            </a:r>
            <a:r>
              <a:rPr lang="en-US" altLang="ko-KR" dirty="0" smtClean="0"/>
              <a:t>this </a:t>
            </a:r>
            <a:r>
              <a:rPr lang="ko-KR" altLang="en-US" dirty="0" smtClean="0"/>
              <a:t>앞에 붙임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543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391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7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7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클래스의 접근 제한</a:t>
            </a:r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399"/>
            <a:ext cx="74676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3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중첩 인터페이스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클래스의 멤버로 선언된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클래스와 긴밀한 관계 맺는 구현 클래스 만들기 위함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인터페이스와 정적 멤버 인터페이스 모두 가능함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인터페이스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62668"/>
            <a:ext cx="7462778" cy="157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14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중첩 인터페이스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6269"/>
            <a:ext cx="7677664" cy="93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3" y="2364952"/>
            <a:ext cx="7648761" cy="388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6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0716"/>
            <a:ext cx="7162800" cy="229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3758"/>
            <a:ext cx="7162800" cy="11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44726"/>
            <a:ext cx="7162800" cy="108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5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버튼 이벤트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인터페이스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24" y="1545019"/>
            <a:ext cx="7315200" cy="441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7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중첩 클래</a:t>
            </a:r>
            <a:r>
              <a:rPr lang="ko-KR" altLang="en-US" dirty="0">
                <a:solidFill>
                  <a:srgbClr val="C00000"/>
                </a:solidFill>
              </a:rPr>
              <a:t>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내부에 선언한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클래스의 멤버들을 서로 쉽게 접근하게 하고 외부에는 불필요한 관계 클래스 감추어 코드의 복잡성 줄임</a:t>
            </a:r>
            <a:endParaRPr lang="en-US" altLang="ko-KR" dirty="0" smtClean="0"/>
          </a:p>
          <a:p>
            <a:pPr lvl="1" indent="-136525"/>
            <a:endParaRPr lang="ko-KR" altLang="en-US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멤버 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멤버로서 선언되는 중첩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멤버 클래스는 바깥 객체의 필요 여부에 따라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클래스와 정적 멤버 클래스로 구분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로컬 클래스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블록 내부에 선언된 중첩 클래스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중첩 인터페이스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클래스의 멤버로 선언된 인터페이스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인터페이스와 정적 멤버 인터페이스 모두 가능함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정적 멤버 인터페이스를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프로그래밍에서 이벤트 처리 목적으로 자주 활용함</a:t>
            </a:r>
            <a:r>
              <a:rPr lang="en-US" altLang="ko-KR" dirty="0" smtClean="0"/>
              <a:t>.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14757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멤버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중첩 인터페이스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객체 지향 프로그래밍에서 클래스들은 서로 긴밀한 관계를 맺고 상호작용을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중 특정한 클래스와 관계를 맺을 경우에는 클래스 내부에 선언하는 것이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중첩 클래스와 중첩 인터페이스에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2023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멤버 클래스에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 멤버 클래스는 바깥 클래스의 객체가 있어야 사용될 수 있다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ko-KR" altLang="en-US" dirty="0" smtClean="0"/>
              <a:t>정적 멤버 클래스는 바깥 클래스의 객체가 없어도 사용될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 클래스 내부에는 바깥 클래스의 필드와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ko-KR" altLang="en-US" dirty="0" smtClean="0"/>
              <a:t>정적 멤버 클래스 내부에는 바깥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필드를 사용할 수 있다 </a:t>
            </a:r>
            <a:r>
              <a:rPr lang="ko-KR" altLang="en-US" dirty="0"/>
              <a:t>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다음과 같이 </a:t>
            </a:r>
            <a:r>
              <a:rPr lang="en-US" altLang="ko-KR" dirty="0" smtClean="0"/>
              <a:t>Car </a:t>
            </a:r>
            <a:r>
              <a:rPr lang="ko-KR" altLang="en-US" dirty="0" smtClean="0"/>
              <a:t>클래스 내부에 </a:t>
            </a:r>
            <a:r>
              <a:rPr lang="en-US" altLang="ko-KR" dirty="0" smtClean="0"/>
              <a:t>Tire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Engine</a:t>
            </a:r>
            <a:r>
              <a:rPr lang="ko-KR" altLang="en-US" dirty="0" smtClean="0"/>
              <a:t>이 멤버 클래스로 선언되어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바깥 클래스에서 멤버 클래스의 객체를 생성하는 코드를 빈 칸에 작성해 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467600" cy="233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1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7449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73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다음 </a:t>
            </a:r>
            <a:r>
              <a:rPr lang="en-US" altLang="ko-KR" dirty="0" smtClean="0"/>
              <a:t>Chatting </a:t>
            </a:r>
            <a:r>
              <a:rPr lang="ko-KR" altLang="en-US" dirty="0" smtClean="0"/>
              <a:t>클래스에서 컴파일 에러가 발생하는 이유는 무엇입니까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04438"/>
            <a:ext cx="7772400" cy="502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8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09-2. </a:t>
            </a:r>
            <a:r>
              <a:rPr lang="ko-KR" altLang="en-US" b="1" dirty="0" smtClean="0">
                <a:solidFill>
                  <a:schemeClr val="tx1"/>
                </a:solidFill>
              </a:rPr>
              <a:t>익명 객체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50047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자식 객체 생성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구현 객체 생성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익명 객체의 로컬 변수 사용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583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익명 자식 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익명 구현 객체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클래스 선언 시 일반적으로 클래스 이름과 동일한 소스 파일 생성하고 클래스를 선언한다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클래스 이름이 없는 객체가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익명 객체라고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익명 객체에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7874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익명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(anonymous) </a:t>
            </a:r>
            <a:r>
              <a:rPr lang="ko-KR" altLang="en-US" dirty="0" smtClean="0">
                <a:solidFill>
                  <a:srgbClr val="FF0000"/>
                </a:solidFill>
              </a:rPr>
              <a:t>객체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이름이 없는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클래스를 상속하거나 인터페이스를 구현하여야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3810000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2286000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5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익명 자식 객체 생성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일반적인 경우 부모 타입의 필드나 변수 선언하고 자식 객체를 초기값으로 대입하는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부모 클래스 상속하여 자식 클래스 선언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 </a:t>
            </a:r>
            <a:r>
              <a:rPr lang="ko-KR" altLang="en-US" dirty="0" smtClean="0"/>
              <a:t>연산자 이용하여 자식 객체 생성 후 부모 타입의 필드나 변수에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자식 객체 생성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934200" cy="222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2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자식 클래스를 재사용하지 않고 특정 위치에서만 사용하려는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익명 자식 객체 생성하여 사용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필드 선언할 때 초기값으로 익명 자식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0" y="1828800"/>
            <a:ext cx="7239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0" y="4190999"/>
            <a:ext cx="723900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3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로컬 변수 선언 시 초기값으로 익명 자식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00352"/>
            <a:ext cx="7391400" cy="285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89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중첩 클래스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(nested class)</a:t>
            </a:r>
          </a:p>
          <a:p>
            <a:pPr lvl="1"/>
            <a:r>
              <a:rPr lang="ko-KR" altLang="en-US" dirty="0" smtClean="0"/>
              <a:t>클래스 내부에 선언한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클래스의 멤버들을 서로 쉽게 접근하게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외부에는 불필요한 관계 클래스 감춤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복잡성 줄임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중첩 인터페이스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(nested interface)</a:t>
            </a:r>
          </a:p>
          <a:p>
            <a:pPr lvl="1"/>
            <a:r>
              <a:rPr lang="ko-KR" altLang="en-US" dirty="0" smtClean="0"/>
              <a:t>인터페이스 역시 클래스 내부에 선언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클래스와 긴밀한 관계 갖는 구현 클래스 만들기 위함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18692"/>
            <a:ext cx="7391400" cy="130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7391400" cy="128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71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매개 변수가 부모 타입일 경우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호출하는 코드에서 익명 자식 객체 생성하여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543800" cy="399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0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익명 자식 객체에 새롭게 정의된 필드 및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익명 자식 객체 내부에서만 사용되고 외부에서는 접근할 수 없음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391400" cy="47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02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자식 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6" y="1608513"/>
            <a:ext cx="738274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68"/>
          <a:stretch/>
        </p:blipFill>
        <p:spPr bwMode="auto">
          <a:xfrm>
            <a:off x="4828309" y="4796702"/>
            <a:ext cx="4267200" cy="206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4"/>
          <a:stretch/>
        </p:blipFill>
        <p:spPr bwMode="auto">
          <a:xfrm>
            <a:off x="4267200" y="17139"/>
            <a:ext cx="4495800" cy="491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6019800" y="4419600"/>
            <a:ext cx="152400" cy="51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657600" y="5029200"/>
            <a:ext cx="1752600" cy="798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185895" y="6307975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부모 클래스</a:t>
            </a:r>
          </a:p>
        </p:txBody>
      </p:sp>
    </p:spTree>
    <p:extLst>
      <p:ext uri="{BB962C8B-B14F-4D97-AF65-F5344CB8AC3E}">
        <p14:creationId xmlns:p14="http://schemas.microsoft.com/office/powerpoint/2010/main" val="41905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자식 객체 생성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5438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467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8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인터페이스 타입의 필드 혹은 변수 선언 후 구현 객체를 초기값으로 대입하는 경우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구현 클래스가 재사용되지 않고 특정 위치에서만 사용되는 경우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익명 구현 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구현 객체 생성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1578194"/>
            <a:ext cx="7391400" cy="231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8" y="4487020"/>
            <a:ext cx="73914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필드 선언 시 </a:t>
            </a:r>
            <a:r>
              <a:rPr lang="ko-KR" altLang="en-US" dirty="0" err="1" smtClean="0"/>
              <a:t>추기값으로</a:t>
            </a:r>
            <a:r>
              <a:rPr lang="ko-KR" altLang="en-US" dirty="0" smtClean="0"/>
              <a:t> 익명 구현 객체 생성하여 대입하는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로컬 변수 선언 시 초기값으로 익명 구현 객체 생성하여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31024"/>
            <a:ext cx="7239000" cy="18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239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0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변수가 인터페이스 타입일 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호출하는 코드에서 익명 구현 객체 생성하여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대입하는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구현 객체 생성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2" y="1828799"/>
            <a:ext cx="7543800" cy="345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3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7150" y="1524001"/>
            <a:ext cx="7239000" cy="5333999"/>
            <a:chOff x="78278" y="1524000"/>
            <a:chExt cx="7239000" cy="5056132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78" y="1524000"/>
              <a:ext cx="7162800" cy="332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50" y="4884682"/>
              <a:ext cx="7212728" cy="169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8600" y="259165"/>
            <a:ext cx="7559278" cy="576263"/>
          </a:xfrm>
        </p:spPr>
        <p:txBody>
          <a:bodyPr/>
          <a:lstStyle/>
          <a:p>
            <a:r>
              <a:rPr lang="ko-KR" altLang="en-US" sz="1400" dirty="0"/>
              <a:t>익명 구현 객체 생성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3"/>
          <a:stretch/>
        </p:blipFill>
        <p:spPr bwMode="auto">
          <a:xfrm>
            <a:off x="4495800" y="2505074"/>
            <a:ext cx="63246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8"/>
          <a:stretch/>
        </p:blipFill>
        <p:spPr bwMode="auto">
          <a:xfrm>
            <a:off x="4495800" y="12469"/>
            <a:ext cx="60960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6019800" y="4419600"/>
            <a:ext cx="3124200" cy="27432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endParaRPr kumimoji="0" lang="en-US" altLang="ko-KR" dirty="0" smtClean="0"/>
          </a:p>
          <a:p>
            <a:r>
              <a:rPr kumimoji="0" lang="ko-KR" altLang="en-US" dirty="0" smtClean="0"/>
              <a:t>예시 </a:t>
            </a:r>
            <a:r>
              <a:rPr kumimoji="0" lang="en-US" altLang="ko-KR" dirty="0" smtClean="0"/>
              <a:t>– </a:t>
            </a:r>
            <a:r>
              <a:rPr kumimoji="0" lang="ko-KR" altLang="en-US" dirty="0" smtClean="0"/>
              <a:t>익명 구현 객체 생성</a:t>
            </a:r>
            <a:endParaRPr kumimoji="0"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56"/>
          <a:stretch/>
        </p:blipFill>
        <p:spPr bwMode="auto">
          <a:xfrm>
            <a:off x="1970463" y="12468"/>
            <a:ext cx="2830137" cy="158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2552700" y="1248294"/>
            <a:ext cx="2019300" cy="275706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sz="1400" dirty="0" smtClean="0"/>
              <a:t>예시 </a:t>
            </a:r>
            <a:r>
              <a:rPr kumimoji="0" lang="en-US" altLang="ko-KR" sz="1400" dirty="0" smtClean="0"/>
              <a:t>– </a:t>
            </a:r>
            <a:r>
              <a:rPr kumimoji="0" lang="ko-KR" altLang="en-US" sz="1400" dirty="0" smtClean="0"/>
              <a:t>인터페이스</a:t>
            </a:r>
            <a:endParaRPr kumimoji="0" lang="en-US" altLang="ko-KR" sz="1400" dirty="0" smtClean="0"/>
          </a:p>
          <a:p>
            <a:endParaRPr kumimoji="0" lang="en-US" altLang="ko-KR" sz="1400" dirty="0" smtClean="0"/>
          </a:p>
          <a:p>
            <a:endParaRPr kumimoji="0" lang="en-US" altLang="ko-KR" sz="1400" dirty="0" smtClean="0"/>
          </a:p>
          <a:p>
            <a:endParaRPr kumimoji="0" lang="en-US" altLang="ko-KR" sz="1400" dirty="0" smtClean="0"/>
          </a:p>
          <a:p>
            <a:endParaRPr kumimoji="0" lang="en-US" altLang="ko-KR" sz="14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553" y="5791200"/>
            <a:ext cx="1266305" cy="8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457200"/>
            <a:ext cx="8686800" cy="5715000"/>
          </a:xfrm>
        </p:spPr>
        <p:txBody>
          <a:bodyPr/>
          <a:lstStyle/>
          <a:p>
            <a:r>
              <a:rPr lang="ko-KR" altLang="en-US" sz="1400" dirty="0" smtClean="0"/>
              <a:t>예시 </a:t>
            </a:r>
            <a:r>
              <a:rPr lang="en-US" altLang="ko-KR" sz="1400" dirty="0" smtClean="0"/>
              <a:t>– UI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4800" y="109536"/>
            <a:ext cx="7559278" cy="576263"/>
          </a:xfrm>
        </p:spPr>
        <p:txBody>
          <a:bodyPr/>
          <a:lstStyle/>
          <a:p>
            <a:r>
              <a:rPr lang="ko-KR" altLang="en-US" sz="1400" dirty="0"/>
              <a:t>익명 구현 객체 생성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876800" cy="542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0141"/>
            <a:ext cx="6705600" cy="45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352800" y="11791"/>
            <a:ext cx="5943600" cy="2319166"/>
            <a:chOff x="3200400" y="-151151"/>
            <a:chExt cx="7315200" cy="260492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-151151"/>
              <a:ext cx="7315200" cy="1978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851199"/>
              <a:ext cx="7315200" cy="6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7533651" y="1942095"/>
            <a:ext cx="1391897" cy="1295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86051" y="2856495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05799" y="2856495"/>
            <a:ext cx="3810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3886200" y="6180534"/>
            <a:ext cx="7086600" cy="8382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kumimoji="0" lang="en-US" altLang="ko-KR" sz="900" dirty="0" smtClean="0"/>
              <a:t>Window </a:t>
            </a:r>
            <a:r>
              <a:rPr kumimoji="0" lang="ko-KR" altLang="en-US" sz="900" dirty="0" smtClean="0"/>
              <a:t>클래스를 </a:t>
            </a:r>
            <a:r>
              <a:rPr kumimoji="0" lang="en-US" altLang="ko-KR" sz="900" dirty="0" smtClean="0"/>
              <a:t>2</a:t>
            </a:r>
            <a:r>
              <a:rPr kumimoji="0" lang="ko-KR" altLang="en-US" sz="900" dirty="0" smtClean="0"/>
              <a:t>개의 </a:t>
            </a:r>
            <a:r>
              <a:rPr kumimoji="0" lang="en-US" altLang="ko-KR" sz="900" dirty="0" smtClean="0"/>
              <a:t>Button </a:t>
            </a:r>
            <a:r>
              <a:rPr kumimoji="0" lang="ko-KR" altLang="en-US" sz="900" dirty="0" smtClean="0"/>
              <a:t>객체 가진 창이라 가정</a:t>
            </a:r>
            <a:endParaRPr kumimoji="0" lang="en-US" altLang="ko-KR" sz="900" dirty="0"/>
          </a:p>
          <a:p>
            <a:pPr marL="470297" lvl="2" indent="0">
              <a:buNone/>
            </a:pPr>
            <a:r>
              <a:rPr kumimoji="0" lang="ko-KR" altLang="en-US" sz="900" dirty="0" smtClean="0"/>
              <a:t>첫 번째 </a:t>
            </a:r>
            <a:r>
              <a:rPr kumimoji="0" lang="en-US" altLang="ko-KR" sz="900" dirty="0" smtClean="0"/>
              <a:t>button1 </a:t>
            </a:r>
            <a:r>
              <a:rPr kumimoji="0" lang="ko-KR" altLang="en-US" sz="900" dirty="0" smtClean="0"/>
              <a:t>클릭 이벤트 처리는 필드로 선언한 익명 구현 객체가 담당</a:t>
            </a:r>
            <a:endParaRPr kumimoji="0" lang="en-US" altLang="ko-KR" sz="900" dirty="0" smtClean="0"/>
          </a:p>
          <a:p>
            <a:pPr marL="470297" lvl="2" indent="0">
              <a:buNone/>
            </a:pPr>
            <a:r>
              <a:rPr kumimoji="0" lang="ko-KR" altLang="en-US" sz="900" dirty="0" smtClean="0"/>
              <a:t>두 번째 </a:t>
            </a:r>
            <a:r>
              <a:rPr kumimoji="0" lang="en-US" altLang="ko-KR" sz="900" dirty="0" smtClean="0"/>
              <a:t>button2</a:t>
            </a:r>
            <a:r>
              <a:rPr kumimoji="0" lang="ko-KR" altLang="en-US" sz="900" dirty="0" smtClean="0"/>
              <a:t> 클릭 이벤트 처리는 </a:t>
            </a:r>
            <a:r>
              <a:rPr kumimoji="0" lang="en-US" altLang="ko-KR" sz="900" dirty="0" err="1" smtClean="0"/>
              <a:t>setOnClickListener</a:t>
            </a:r>
            <a:r>
              <a:rPr kumimoji="0" lang="en-US" altLang="ko-KR" sz="900" dirty="0" smtClean="0"/>
              <a:t>() </a:t>
            </a:r>
            <a:r>
              <a:rPr kumimoji="0" lang="ko-KR" altLang="en-US" sz="900" dirty="0" smtClean="0"/>
              <a:t>호출할 때 </a:t>
            </a:r>
            <a:r>
              <a:rPr kumimoji="0" lang="ko-KR" altLang="en-US" sz="900" dirty="0" err="1" smtClean="0"/>
              <a:t>매개값으로</a:t>
            </a:r>
            <a:r>
              <a:rPr kumimoji="0" lang="ko-KR" altLang="en-US" sz="900" dirty="0" smtClean="0"/>
              <a:t> 준 익명 구현 객체가 담당</a:t>
            </a:r>
            <a:endParaRPr kumimoji="0" lang="ko-KR" altLang="en-US" sz="9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72200" y="2062722"/>
            <a:ext cx="152400" cy="52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3162300" y="3430519"/>
            <a:ext cx="647700" cy="19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8686800" cy="5715000"/>
          </a:xfrm>
        </p:spPr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변수나 로컬 변수를 익명 객체 내부에서 사용할 때의 제한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메소드가</a:t>
            </a:r>
            <a:r>
              <a:rPr lang="ko-KR" altLang="en-US" dirty="0" smtClean="0"/>
              <a:t> 종료되어도 익명 객체가 계속 실행 상태로 존재할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및 로컬 변수를 익명 객체 내부에서 사용할 경우에는 지속 사용 불가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컴파일 시 익명 객체에서 사용하는 매개 변수나 로컬 변수의 값을 익명 객체 내부에 복사해두고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및 로컬 변수가 수정되어 값 변경되면 매개 및 로컬 변수를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로 선언할 것을 요구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익명 객체의 로컬 변수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96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클래스의 멤버로서 선언되는 중첩 클래스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로컬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선언되는 중첩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때만 사용되고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종료되면 사라짐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클래스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599"/>
            <a:ext cx="7162800" cy="336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2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26663" y="99427"/>
            <a:ext cx="3468701" cy="576263"/>
          </a:xfrm>
        </p:spPr>
        <p:txBody>
          <a:bodyPr/>
          <a:lstStyle/>
          <a:p>
            <a:r>
              <a:rPr lang="ko-KR" altLang="en-US" dirty="0"/>
              <a:t>익명 객체의 로컬 변수 사용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6"/>
          <a:stretch/>
        </p:blipFill>
        <p:spPr bwMode="auto">
          <a:xfrm>
            <a:off x="14801" y="0"/>
            <a:ext cx="4481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5"/>
          <a:stretch/>
        </p:blipFill>
        <p:spPr bwMode="auto">
          <a:xfrm>
            <a:off x="5582672" y="840579"/>
            <a:ext cx="351067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" y="4160560"/>
            <a:ext cx="5380064" cy="269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13"/>
          <a:stretch/>
        </p:blipFill>
        <p:spPr bwMode="auto">
          <a:xfrm>
            <a:off x="4707973" y="3524541"/>
            <a:ext cx="43434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3" t="58859"/>
          <a:stretch/>
        </p:blipFill>
        <p:spPr bwMode="auto">
          <a:xfrm>
            <a:off x="7317935" y="5503849"/>
            <a:ext cx="1392620" cy="74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1"/>
          <p:cNvSpPr txBox="1">
            <a:spLocks/>
          </p:cNvSpPr>
          <p:nvPr/>
        </p:nvSpPr>
        <p:spPr>
          <a:xfrm>
            <a:off x="5123203" y="2745579"/>
            <a:ext cx="3886200" cy="816441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 dirty="0" smtClean="0"/>
          </a:p>
          <a:p>
            <a:r>
              <a:rPr kumimoji="0" lang="ko-KR" altLang="en-US" dirty="0" smtClean="0"/>
              <a:t>예시 </a:t>
            </a:r>
            <a:r>
              <a:rPr kumimoji="0" lang="en-US" altLang="ko-KR" dirty="0" smtClean="0"/>
              <a:t>– </a:t>
            </a:r>
            <a:r>
              <a:rPr kumimoji="0" lang="ko-KR" altLang="en-US" dirty="0" smtClean="0"/>
              <a:t>익명 객체의 로컬 변수 사용</a:t>
            </a:r>
            <a:endParaRPr kumimoji="0"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762000" y="6400800"/>
            <a:ext cx="3165971" cy="5715000"/>
          </a:xfrm>
        </p:spPr>
        <p:txBody>
          <a:bodyPr/>
          <a:lstStyle/>
          <a:p>
            <a:r>
              <a:rPr lang="ko-KR" altLang="en-US" sz="1400" dirty="0" smtClean="0"/>
              <a:t>예시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익명 객체의 로컬 변수 사용</a:t>
            </a:r>
            <a:endParaRPr lang="ko-KR" altLang="en-US" sz="1400" dirty="0"/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6553200" y="2288379"/>
            <a:ext cx="3352800" cy="4572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smtClean="0"/>
              <a:t>예시 </a:t>
            </a:r>
            <a:r>
              <a:rPr kumimoji="0" lang="en-US" altLang="ko-KR" dirty="0" smtClean="0"/>
              <a:t>- </a:t>
            </a:r>
            <a:r>
              <a:rPr kumimoji="0" lang="ko-KR" altLang="en-US" dirty="0" smtClean="0"/>
              <a:t>인터페이스</a:t>
            </a:r>
            <a:endParaRPr kumimoji="0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235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익명 자식 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자식 클래스가 재사용되지 않고 오로지 특정 위치에서 사용되는 경우라면 익명 자식 객체 생성하여 사용하는 것이 편리함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endParaRPr lang="ko-KR" altLang="en-US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익명 구현 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구현 객체 클래스가 재사용되지 않고 오로지 특정 위치에서 사용되는 경우라면 익명 구현 객체 생성하여 사용하는 것이 편리함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59851"/>
            <a:ext cx="7239000" cy="140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7239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3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AnonymousExample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실행결과를 보고 </a:t>
            </a:r>
            <a:r>
              <a:rPr lang="en-US" altLang="ko-KR" dirty="0" smtClean="0"/>
              <a:t>Worker </a:t>
            </a:r>
            <a:r>
              <a:rPr lang="ko-KR" altLang="en-US" dirty="0" smtClean="0"/>
              <a:t>클래스의 익명 자식 객체를 이용해서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 변수의 초기값과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매개값을</a:t>
            </a:r>
            <a:r>
              <a:rPr lang="ko-KR" altLang="en-US" dirty="0" smtClean="0"/>
              <a:t> 대입해보세요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739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934200" cy="506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399"/>
            <a:ext cx="7010400" cy="149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69" y="2819400"/>
            <a:ext cx="7010400" cy="249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72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CheckBox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내용을 보면 중첩 인터페이스 타입으로 필드를 선언하고 </a:t>
            </a:r>
            <a:r>
              <a:rPr lang="en-US" altLang="ko-KR" dirty="0" smtClean="0"/>
              <a:t>Setter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외부에서 구현 객체를 받아 필드에 대입합니다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이벤트가 발생했을 때  인터페이스를 통해 구현 객체의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934200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9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다음 </a:t>
            </a:r>
            <a:r>
              <a:rPr lang="en-US" altLang="ko-KR" dirty="0" err="1" smtClean="0"/>
              <a:t>CheckBoxExample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실행했을 때 다음과 같은 실행결과가 출력되도록 익명 구현 객체를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315200" cy="397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9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10-1. </a:t>
            </a:r>
            <a:r>
              <a:rPr lang="ko-KR" altLang="en-US" b="1" dirty="0" smtClean="0">
                <a:solidFill>
                  <a:schemeClr val="tx1"/>
                </a:solidFill>
              </a:rPr>
              <a:t>예외 클래스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90787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예외와 예외 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실행 예외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21075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예외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 예외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자바에서 컴퓨터 하드웨어 관련 고장으로 인해 응용프로그램 실행 오류가 발생하는 것을 에러라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프로그램 자체에서 발생하는 오류를 예외라고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예외의 종류와 발생 경우를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6792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클래스를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바이트 코드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이 별도로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클래스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로컬 클래스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1828800"/>
            <a:ext cx="75668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5" y="3429000"/>
            <a:ext cx="7566837" cy="107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예외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 smtClean="0"/>
              <a:t>사용자의 잘못된 조작 또는 개발자의 잘못된 코딩으로 인해 발생하는 프로그램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처리 프로그램 통해 정상 실행상태 유지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 발생 가능성이 높은 코드 </a:t>
            </a:r>
            <a:r>
              <a:rPr lang="ko-KR" altLang="en-US" dirty="0" err="1" smtClean="0"/>
              <a:t>컴파일할</a:t>
            </a:r>
            <a:r>
              <a:rPr lang="ko-KR" altLang="en-US" dirty="0" smtClean="0"/>
              <a:t> 때 예외 처리 유무 확인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1703" y="56388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https://docs.oracle.com/en/java/javase/15/docs/api/index.html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14"/>
          <a:stretch/>
        </p:blipFill>
        <p:spPr bwMode="auto">
          <a:xfrm>
            <a:off x="330342" y="5396299"/>
            <a:ext cx="5003658" cy="71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52400" y="4961599"/>
            <a:ext cx="8603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400" dirty="0" smtClean="0"/>
              <a:t>이클립스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코드 </a:t>
            </a:r>
            <a:r>
              <a:rPr lang="ko-KR" altLang="en-US" sz="1400" dirty="0"/>
              <a:t>편집 뷰의 </a:t>
            </a:r>
            <a:r>
              <a:rPr lang="en-US" altLang="ko-KR" dirty="0" err="1"/>
              <a:t>toString</a:t>
            </a:r>
            <a:r>
              <a:rPr lang="en-US" altLang="ko-KR" sz="1400" dirty="0" smtClean="0">
                <a:solidFill>
                  <a:srgbClr val="C00000"/>
                </a:solidFill>
              </a:rPr>
              <a:t> 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클래스 선택 후 </a:t>
            </a:r>
            <a:r>
              <a:rPr lang="en-US" altLang="ko-KR" sz="1400" dirty="0"/>
              <a:t>F1 </a:t>
            </a:r>
            <a:r>
              <a:rPr lang="ko-KR" altLang="en-US" sz="1400" dirty="0"/>
              <a:t>키 클릭 </a:t>
            </a:r>
            <a:r>
              <a:rPr lang="en-US" altLang="ko-KR" sz="1400" dirty="0"/>
              <a:t>– Help </a:t>
            </a:r>
            <a:r>
              <a:rPr lang="ko-KR" altLang="en-US" sz="1400" dirty="0"/>
              <a:t>뷰로 </a:t>
            </a:r>
            <a:r>
              <a:rPr lang="ko-KR" altLang="en-US" sz="1400" dirty="0" smtClean="0"/>
              <a:t>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0682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일반 예외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/>
            <a:r>
              <a:rPr lang="ko-KR" altLang="en-US" dirty="0" smtClean="0"/>
              <a:t>컴파일러 체크 예외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소스 컴파일 과정에서 해당 예외 처리 코드 있는지 검사하게 됨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실행 예외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(runtime exception)</a:t>
            </a:r>
          </a:p>
          <a:p>
            <a:pPr lvl="1"/>
            <a:r>
              <a:rPr lang="ko-KR" altLang="en-US" dirty="0" smtClean="0"/>
              <a:t>컴파일러 넌 체크 예외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 예측할 수 없이 갑자기 발생하기에 컴파일 과정에서 예외처리코드 검사하지 않음</a:t>
            </a:r>
            <a:endParaRPr lang="en-US" altLang="ko-KR" dirty="0" smtClean="0"/>
          </a:p>
          <a:p>
            <a:r>
              <a:rPr lang="ko-KR" altLang="en-US" dirty="0" smtClean="0"/>
              <a:t>자바에서는 예외를 클래스로 관리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예외와 예외 클래스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581400"/>
            <a:ext cx="7239001" cy="257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>
                <a:solidFill>
                  <a:srgbClr val="C00000"/>
                </a:solidFill>
              </a:rPr>
              <a:t>RuntimeException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ko-KR" altLang="en-US" dirty="0" smtClean="0"/>
              <a:t>기준으로 일반 및 실행 예외 클래스 구분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예외와 예외 클래스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1655379"/>
            <a:ext cx="724084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개발자의 경험에 의해서 예외 처리 코드 작성해야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예외처리코드 없을 경우 해당 예외 발생 시 프로그램 종료</a:t>
            </a:r>
            <a:endParaRPr lang="en-US" altLang="ko-KR" dirty="0" smtClean="0"/>
          </a:p>
          <a:p>
            <a:pPr lvl="1"/>
            <a:endParaRPr lang="en-US" altLang="ko-KR" sz="1000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NullPointerException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가장</a:t>
            </a:r>
            <a:r>
              <a:rPr lang="en-US" altLang="ko-KR" dirty="0"/>
              <a:t> </a:t>
            </a:r>
            <a:r>
              <a:rPr lang="ko-KR" altLang="en-US" dirty="0" smtClean="0"/>
              <a:t>빈번하게 발생하는 실행 예외</a:t>
            </a:r>
            <a:endParaRPr lang="en-US" altLang="ko-KR" dirty="0" smtClean="0"/>
          </a:p>
          <a:p>
            <a:pPr lvl="1"/>
            <a:r>
              <a:rPr lang="en-GB" altLang="ko-KR" dirty="0" smtClean="0">
                <a:solidFill>
                  <a:srgbClr val="C00000"/>
                </a:solidFill>
              </a:rPr>
              <a:t>java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r>
              <a:rPr lang="en-US" altLang="ko-KR" dirty="0" err="1" smtClean="0">
                <a:solidFill>
                  <a:srgbClr val="C00000"/>
                </a:solidFill>
              </a:rPr>
              <a:t>lang.NullPointerException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객체 참조가 없는 상태의 참조 변수로 객체 접근 연산자 도트를 사용할 경우 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예외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6860628" cy="218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62088"/>
            <a:ext cx="6860628" cy="10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87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ArrayIndexOutOfBoundsException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배열에서</a:t>
            </a:r>
            <a:r>
              <a:rPr lang="en-US" altLang="ko-KR" dirty="0"/>
              <a:t> </a:t>
            </a:r>
            <a:r>
              <a:rPr lang="ko-KR" altLang="en-US" dirty="0" smtClean="0"/>
              <a:t>인덱스 범위를 초과할 경우</a:t>
            </a:r>
            <a:endParaRPr lang="en-US" altLang="ko-KR" dirty="0" smtClean="0"/>
          </a:p>
          <a:p>
            <a:pPr lvl="1"/>
            <a:r>
              <a:rPr lang="en-US" altLang="ko-KR" dirty="0" err="1" smtClean="0">
                <a:solidFill>
                  <a:srgbClr val="C00000"/>
                </a:solidFill>
              </a:rPr>
              <a:t>java.lang.ArrayIndexOutOfBoundsException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7155"/>
            <a:ext cx="6477000" cy="2746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1" y="4951883"/>
            <a:ext cx="7696200" cy="145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1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[Run] – [Run Configuration] – [Arguments]</a:t>
            </a:r>
            <a:r>
              <a:rPr lang="ko-KR" altLang="en-US" dirty="0" smtClean="0"/>
              <a:t>탭 </a:t>
            </a:r>
            <a:r>
              <a:rPr lang="en-US" altLang="ko-KR" dirty="0" smtClean="0"/>
              <a:t>– [Program arguments]</a:t>
            </a:r>
          </a:p>
          <a:p>
            <a:pPr lvl="2"/>
            <a:r>
              <a:rPr lang="ko-KR" altLang="en-US" dirty="0" smtClean="0"/>
              <a:t>아래와 같이 입력하여 해결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66" y="1523542"/>
            <a:ext cx="4572000" cy="147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82" y="2974428"/>
            <a:ext cx="7383517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4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NumberFormatException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문자열을 숫자로 변환하는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숫자가 변환될 수 없는 문자가 포함된 경우 </a:t>
            </a:r>
            <a:r>
              <a:rPr lang="en-US" altLang="ko-KR" dirty="0" err="1" smtClean="0">
                <a:solidFill>
                  <a:srgbClr val="C00000"/>
                </a:solidFill>
              </a:rPr>
              <a:t>java.lang.NumberFormatException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13" y="1820916"/>
            <a:ext cx="7391400" cy="15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5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858000" cy="36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768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7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ClassCastException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상위 및 하위 클래스 그리고 구현 클래스와 인터페이스 간 타입 변환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 관계가 아닌 경우 </a:t>
            </a:r>
            <a:r>
              <a:rPr lang="en-US" altLang="ko-KR" dirty="0" err="1" smtClean="0"/>
              <a:t>ClassCastException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41" y="2133600"/>
            <a:ext cx="6248400" cy="16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3821311"/>
            <a:ext cx="7417759" cy="13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0" y="5134350"/>
            <a:ext cx="7417759" cy="126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82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연산자로 타입 변환 가능 여부를 미리 확인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734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3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인스턴스</a:t>
            </a:r>
            <a:r>
              <a:rPr lang="ko-KR" altLang="en-US" dirty="0" smtClean="0">
                <a:solidFill>
                  <a:srgbClr val="C00000"/>
                </a:solidFill>
              </a:rPr>
              <a:t> 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키워드 없이 중첩 선언된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인스턴스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메소드만</a:t>
            </a:r>
            <a:r>
              <a:rPr lang="ko-KR" altLang="en-US" dirty="0" smtClean="0"/>
              <a:t> 선언 가능하고 정적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선언할 수 없음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2" y="2133600"/>
            <a:ext cx="731782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9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ClassCastException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15200" cy="485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03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7891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예외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7725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1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사용자의 잘못된 조작 또는 개발자의 잘못된 코딩으로 인해 발생하는 프로그램 오류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 발생 시 프로그램이 곧바로 종료되나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처리 통해 정상 실행상태를 유지할 수 있음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자바에서는 예외를 클래스로 관리함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 중 예외가 발생하면 해당 예외 클래스로 객체를 생성하고 예외 처리 코드에서 예외 객체를 이용할 수 있도록 해줌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일반 예외 </a:t>
            </a:r>
            <a:r>
              <a:rPr lang="en-US" altLang="ko-KR" dirty="0"/>
              <a:t>: </a:t>
            </a:r>
            <a:r>
              <a:rPr lang="ko-KR" altLang="en-US" dirty="0" smtClean="0"/>
              <a:t>컴파일러 체크 예외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 시 예외 발생 가능성 높기 때문에 자바 소스 컴파일 과정에서 해당 예외 처리 코드 있는지 검사함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실행 예외 </a:t>
            </a:r>
            <a:r>
              <a:rPr lang="en-US" altLang="ko-KR" dirty="0"/>
              <a:t>: </a:t>
            </a:r>
            <a:r>
              <a:rPr lang="ko-KR" altLang="en-US" dirty="0" smtClean="0"/>
              <a:t>컴파일러 넌 체크 예외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 시 예측할 수 없이 갑자기 발생하기 때문에 컴파일 과정에서 예외 처리 코드 존재 여부를 검사하지 않음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38593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예외에 대한 아래 설명 중 틀린 것을 고르세요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예외는 사용자의 잘못된 조작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개발자의 잘못된 코딩으로 인한 프로그램 오류를 말한다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RuntimeException</a:t>
            </a:r>
            <a:r>
              <a:rPr lang="ko-KR" altLang="en-US" dirty="0" smtClean="0"/>
              <a:t>의 하위 클래스는 컴파일러가 예외 처리 코드를 체크하지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예외는 클래스로 관리된다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Exception</a:t>
            </a:r>
            <a:r>
              <a:rPr lang="ko-KR" altLang="en-US" dirty="0" smtClean="0"/>
              <a:t>의 하위 클래스는 모두 일반 예외에 해당한다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10-2. </a:t>
            </a:r>
            <a:r>
              <a:rPr lang="ko-KR" altLang="en-US" b="1" dirty="0" smtClean="0">
                <a:solidFill>
                  <a:schemeClr val="tx1"/>
                </a:solidFill>
              </a:rPr>
              <a:t>예외 처리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6110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처리 코드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종류에 따른 처리 코드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예외 떠넘기기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2112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throws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프로그램에서 예외가 발생했을 경우 프로그램의 갑작스러운 종료를 막고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정상 실행을 유지할 수 있도록 예외 처리를 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 처리를 하는 방법에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5669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예외 처리 코드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자바 컴파일러는 소스 파일 컴파일 시 일반 예외 발생할 가능성이 있는 코드를 발견하면 컴파일 에러를 발생시켜 개발자에게 예외 처리 코드 작성을 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예외의 경우 컴파일러가 체크하지 않으므로 개발자가 경험을 바탕으로 작성해야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8683"/>
            <a:ext cx="7482089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5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try-catch-finally </a:t>
            </a:r>
            <a:r>
              <a:rPr lang="ko-KR" altLang="en-US" dirty="0" smtClean="0">
                <a:solidFill>
                  <a:srgbClr val="C00000"/>
                </a:solidFill>
              </a:rPr>
              <a:t>블록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작성되어 일반예외와 실행예외가 발생할 경우 예외 처리 가능하게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블록에는 예외 발생 가능 코드가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 코드가 예외발생 없이 </a:t>
            </a:r>
            <a:r>
              <a:rPr lang="ko-KR" altLang="en-US" dirty="0" err="1" smtClean="0"/>
              <a:t>정상실행되면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블록의 코드는 실행되지 않고 </a:t>
            </a:r>
            <a:r>
              <a:rPr lang="en-US" altLang="ko-KR" dirty="0" smtClean="0"/>
              <a:t>finally </a:t>
            </a:r>
            <a:r>
              <a:rPr lang="ko-KR" altLang="en-US" dirty="0" smtClean="0"/>
              <a:t>블록의 코드를 실행</a:t>
            </a:r>
            <a:r>
              <a:rPr lang="en-US" altLang="ko-KR" dirty="0" smtClean="0"/>
              <a:t>. try </a:t>
            </a:r>
            <a:r>
              <a:rPr lang="ko-KR" altLang="en-US" dirty="0" smtClean="0"/>
              <a:t>블록의 코드에서 예외가 발생한다면 실행 멈추고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블록으로 이동하여 예외 처리 코드 실행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</a:t>
            </a:r>
            <a:r>
              <a:rPr lang="en-US" altLang="ko-KR" dirty="0" smtClean="0"/>
              <a:t>finally </a:t>
            </a:r>
            <a:r>
              <a:rPr lang="ko-KR" altLang="en-US" dirty="0" smtClean="0"/>
              <a:t>블록 코드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예외와 무관하게 항상 실행할 내용이 있을 경우에만 작성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 코드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9" y="1868212"/>
            <a:ext cx="4716517" cy="281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3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빨간색 밑줄로 예외 처리 코드 필요성 알림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일반 예외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798"/>
            <a:ext cx="4800600" cy="218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62400"/>
            <a:ext cx="7162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23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A </a:t>
            </a:r>
            <a:r>
              <a:rPr lang="ko-KR" altLang="en-US" dirty="0" smtClean="0"/>
              <a:t>클래스 외부에서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객체 생성하려면 먼저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객체 생성 후 </a:t>
            </a:r>
            <a:r>
              <a:rPr lang="en-US" altLang="ko-KR" dirty="0" smtClean="0"/>
              <a:t>B </a:t>
            </a:r>
            <a:r>
              <a:rPr lang="ko-KR" altLang="en-US" dirty="0" smtClean="0"/>
              <a:t>객체 생성 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199"/>
            <a:ext cx="7620000" cy="381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5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실행 예외 처리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257800"/>
            <a:ext cx="290812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4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[Run] – [Run Configuration] </a:t>
            </a:r>
            <a:r>
              <a:rPr lang="ko-KR" altLang="en-US" dirty="0" smtClean="0"/>
              <a:t>메뉴 선택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실행 </a:t>
            </a:r>
            <a:r>
              <a:rPr lang="ko-KR" altLang="en-US" dirty="0" err="1" smtClean="0"/>
              <a:t>매개값</a:t>
            </a:r>
            <a:r>
              <a:rPr lang="ko-KR" altLang="en-US" dirty="0" smtClean="0"/>
              <a:t> 주되 첫 번째 실행 </a:t>
            </a:r>
            <a:r>
              <a:rPr lang="ko-KR" altLang="en-US" dirty="0" err="1" smtClean="0"/>
              <a:t>매개값에</a:t>
            </a:r>
            <a:r>
              <a:rPr lang="ko-KR" altLang="en-US" dirty="0" smtClean="0"/>
              <a:t> 숫자가 아닌 문자 넣고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16</a:t>
            </a:r>
            <a:r>
              <a:rPr lang="ko-KR" altLang="en-US" dirty="0" smtClean="0"/>
              <a:t>라인에서 예외 발생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21</a:t>
            </a:r>
            <a:r>
              <a:rPr lang="ko-KR" altLang="en-US" dirty="0" smtClean="0"/>
              <a:t>라인에서 예외처리 후 마지막으로 </a:t>
            </a:r>
            <a:r>
              <a:rPr lang="en-US" altLang="ko-KR" dirty="0" smtClean="0"/>
              <a:t>23</a:t>
            </a:r>
            <a:r>
              <a:rPr lang="ko-KR" altLang="en-US" dirty="0" smtClean="0"/>
              <a:t>라인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 코드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971800" cy="144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9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다중 </a:t>
            </a:r>
            <a:r>
              <a:rPr lang="en-US" altLang="ko-KR" dirty="0" smtClean="0">
                <a:solidFill>
                  <a:srgbClr val="C00000"/>
                </a:solidFill>
              </a:rPr>
              <a:t>catch</a:t>
            </a:r>
          </a:p>
          <a:p>
            <a:pPr lvl="1"/>
            <a:r>
              <a:rPr lang="ko-KR" altLang="en-US" dirty="0" smtClean="0"/>
              <a:t>발생하는 </a:t>
            </a:r>
            <a:r>
              <a:rPr lang="ko-KR" altLang="en-US" dirty="0" err="1" smtClean="0"/>
              <a:t>예외별로</a:t>
            </a:r>
            <a:r>
              <a:rPr lang="ko-KR" altLang="en-US" dirty="0" smtClean="0"/>
              <a:t> 예외 처리 코드를 다르게 하는 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</a:t>
            </a:r>
            <a:r>
              <a:rPr lang="ko-KR" altLang="en-US" dirty="0" smtClean="0"/>
              <a:t>블록의 예외 클래스 타입은 </a:t>
            </a:r>
            <a:r>
              <a:rPr lang="en-US" altLang="ko-KR" dirty="0" smtClean="0"/>
              <a:t>try </a:t>
            </a:r>
            <a:r>
              <a:rPr lang="ko-KR" altLang="en-US" dirty="0" smtClean="0"/>
              <a:t>블록에서 발생된 예외의 종류 말함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</a:t>
            </a:r>
            <a:r>
              <a:rPr lang="ko-KR" altLang="en-US" dirty="0" smtClean="0"/>
              <a:t>블록에서 해당 타입 예외가 발생하면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블록을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종류에 따른 처리 코드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514600"/>
            <a:ext cx="7182869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97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7135"/>
            <a:ext cx="6629400" cy="491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0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catch </a:t>
            </a:r>
            <a:r>
              <a:rPr lang="ko-KR" altLang="en-US" dirty="0" smtClean="0">
                <a:solidFill>
                  <a:srgbClr val="C00000"/>
                </a:solidFill>
              </a:rPr>
              <a:t>순서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다중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 작성 시 </a:t>
            </a:r>
            <a:r>
              <a:rPr lang="ko-KR" altLang="en-US" u="sng" dirty="0" smtClean="0"/>
              <a:t>상위 예외 클래스가 하위 예외 클래스보다 아래 위치</a:t>
            </a:r>
            <a:r>
              <a:rPr lang="ko-KR" altLang="en-US" dirty="0" smtClean="0"/>
              <a:t>해야 함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301766"/>
            <a:ext cx="7359029" cy="341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00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올바른 예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0"/>
            <a:ext cx="744373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9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catch </a:t>
            </a:r>
            <a:r>
              <a:rPr lang="ko-KR" altLang="en-US" dirty="0" smtClean="0"/>
              <a:t>블록의 순서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종류에 따른 처리 코드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477000" cy="474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9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throws </a:t>
            </a:r>
            <a:r>
              <a:rPr lang="ko-KR" altLang="en-US" dirty="0" smtClean="0">
                <a:solidFill>
                  <a:srgbClr val="C00000"/>
                </a:solidFill>
              </a:rPr>
              <a:t>키워드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</a:t>
            </a:r>
            <a:r>
              <a:rPr lang="ko-KR" altLang="en-US" dirty="0" smtClean="0"/>
              <a:t> 끝에 작성되어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처리하지 않은 예외를 호출한 곳으로 넘기는 역할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throws </a:t>
            </a:r>
            <a:r>
              <a:rPr lang="ko-KR" altLang="en-US" dirty="0" smtClean="0"/>
              <a:t>키워드 뒤에는 떠넘길 예외 클래스를 쉼표로 구분하여 나열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떠넘기기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76600"/>
            <a:ext cx="6934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1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method1()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try-catch </a:t>
            </a:r>
            <a:r>
              <a:rPr lang="ko-KR" altLang="en-US" dirty="0" smtClean="0"/>
              <a:t>블록으로 예외 처리하지 않고 </a:t>
            </a:r>
            <a:r>
              <a:rPr lang="en-US" altLang="ko-KR" dirty="0" smtClean="0"/>
              <a:t>throws </a:t>
            </a:r>
            <a:r>
              <a:rPr lang="ko-KR" altLang="en-US" dirty="0" smtClean="0"/>
              <a:t>키워드로 다시 예외 떠넘기는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67962"/>
            <a:ext cx="6781800" cy="311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4662980"/>
            <a:ext cx="6781801" cy="128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8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예외 처리 떠넘기기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800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/>
              <a:t> </a:t>
            </a:r>
            <a:r>
              <a:rPr lang="en-US" altLang="ko-KR" dirty="0" smtClean="0"/>
              <a:t>throws </a:t>
            </a:r>
            <a:r>
              <a:rPr lang="ko-KR" altLang="en-US" dirty="0" smtClean="0"/>
              <a:t>키워드 사용하여 예외 떠넘기는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떠넘기기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7724"/>
            <a:ext cx="6629400" cy="350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2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정적 멤버 클래스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키워드로 선언된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종류의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599"/>
            <a:ext cx="7086600" cy="135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85648"/>
            <a:ext cx="7086600" cy="130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48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예외 처리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프로그램에서 예외 발생하는 경우 프로그램의 갑작스러운 종료 막고 정상 실행상태 유지할 수 있도록 처리하는 것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try-catch-finally </a:t>
            </a:r>
            <a:r>
              <a:rPr lang="ko-KR" altLang="en-US" dirty="0" smtClean="0">
                <a:solidFill>
                  <a:srgbClr val="C00000"/>
                </a:solidFill>
              </a:rPr>
              <a:t>블록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내부와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내부에서 작성되어 일반 예외와 실행 예외 발생하는 경우 예외 처리 할 수 있도록 함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다중 </a:t>
            </a:r>
            <a:r>
              <a:rPr lang="en-US" altLang="ko-KR" dirty="0" smtClean="0">
                <a:solidFill>
                  <a:srgbClr val="C00000"/>
                </a:solidFill>
              </a:rPr>
              <a:t>catch </a:t>
            </a:r>
            <a:r>
              <a:rPr lang="ko-KR" altLang="en-US" dirty="0" smtClean="0">
                <a:solidFill>
                  <a:srgbClr val="C00000"/>
                </a:solidFill>
              </a:rPr>
              <a:t>블록 </a:t>
            </a:r>
            <a:r>
              <a:rPr lang="en-US" altLang="ko-KR" dirty="0"/>
              <a:t>: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블록이 여러 개이더라도 하나의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블록만 실행함</a:t>
            </a:r>
            <a:r>
              <a:rPr lang="en-US" altLang="ko-KR" dirty="0" smtClean="0"/>
              <a:t>. try </a:t>
            </a:r>
            <a:r>
              <a:rPr lang="ko-KR" altLang="en-US" dirty="0" smtClean="0"/>
              <a:t>블록에서 동시다발적으로 예외가 발생하지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예외 발생했을 때 즉시 실행 멈추고 해당 </a:t>
            </a:r>
            <a:r>
              <a:rPr lang="en-US" altLang="ko-KR" dirty="0" smtClean="0"/>
              <a:t>catch </a:t>
            </a:r>
            <a:r>
              <a:rPr lang="ko-KR" altLang="en-US" dirty="0" smtClean="0"/>
              <a:t>블록으로 이동하기 때문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throws </a:t>
            </a:r>
            <a:r>
              <a:rPr lang="ko-KR" altLang="en-US" dirty="0" smtClean="0">
                <a:solidFill>
                  <a:srgbClr val="C00000"/>
                </a:solidFill>
              </a:rPr>
              <a:t>키워드 </a:t>
            </a:r>
            <a:r>
              <a:rPr lang="en-US" altLang="ko-KR" dirty="0"/>
              <a:t>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</a:t>
            </a:r>
            <a:r>
              <a:rPr lang="ko-KR" altLang="en-US" dirty="0" smtClean="0"/>
              <a:t> 끝에 작성되어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처리하지 않은 예외를 호출한 곳으로 떠넘기는 역할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1761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try-catch-finally </a:t>
            </a:r>
            <a:r>
              <a:rPr lang="ko-KR" altLang="en-US" dirty="0" smtClean="0"/>
              <a:t>블록에 대한 설명 중 틀린 것을 고르세요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{} </a:t>
            </a:r>
            <a:r>
              <a:rPr lang="ko-KR" altLang="en-US" dirty="0" smtClean="0"/>
              <a:t>블록에는 예외가 발생할 수 있는 코드를 작성한다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{} </a:t>
            </a:r>
            <a:r>
              <a:rPr lang="ko-KR" altLang="en-US" dirty="0" smtClean="0"/>
              <a:t>블록은 </a:t>
            </a:r>
            <a:r>
              <a:rPr lang="en-US" altLang="ko-KR" dirty="0" smtClean="0"/>
              <a:t>try{} </a:t>
            </a:r>
            <a:r>
              <a:rPr lang="ko-KR" altLang="en-US" dirty="0" smtClean="0"/>
              <a:t>블록에서 발생한 예외를 처리하는 블록이다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 {} </a:t>
            </a:r>
            <a:r>
              <a:rPr lang="ko-KR" altLang="en-US" dirty="0" smtClean="0"/>
              <a:t>블록에서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문을 사용하면 </a:t>
            </a:r>
            <a:r>
              <a:rPr lang="en-US" altLang="ko-KR" dirty="0" smtClean="0"/>
              <a:t>finally{} </a:t>
            </a:r>
            <a:r>
              <a:rPr lang="ko-KR" altLang="en-US" dirty="0" smtClean="0"/>
              <a:t>블록은 실행되지 않는다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catch {} </a:t>
            </a:r>
            <a:r>
              <a:rPr lang="ko-KR" altLang="en-US" dirty="0" smtClean="0"/>
              <a:t>블록은 예외의 종류별로 여러 개를 작성할 수 있다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다음 코드가 실행되었을 때 출력 결과는 무엇입니까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71628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2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20114</TotalTime>
  <Words>2233</Words>
  <Application>Microsoft Office PowerPoint</Application>
  <PresentationFormat>화면 슬라이드 쇼(4:3)</PresentationFormat>
  <Paragraphs>440</Paragraphs>
  <Slides>91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8" baseType="lpstr">
      <vt:lpstr>Arial</vt:lpstr>
      <vt:lpstr>돋움</vt:lpstr>
      <vt:lpstr>HY견고딕</vt:lpstr>
      <vt:lpstr>나눔스퀘어OTF</vt:lpstr>
      <vt:lpstr>Wingdings</vt:lpstr>
      <vt:lpstr>맑은 고딕</vt:lpstr>
      <vt:lpstr>5_디자인 사용자 지정</vt:lpstr>
      <vt:lpstr>09-1. 중첩 클래스와 중첩 인터페이스 소개</vt:lpstr>
      <vt:lpstr>목차</vt:lpstr>
      <vt:lpstr>시작하기 전에</vt:lpstr>
      <vt:lpstr>시작하기 전에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클래스의 접근 제한</vt:lpstr>
      <vt:lpstr>중첩 인터페이스</vt:lpstr>
      <vt:lpstr>중첩 인터페이스</vt:lpstr>
      <vt:lpstr>중첩 인터페이스</vt:lpstr>
      <vt:lpstr>중첩 인터페이스</vt:lpstr>
      <vt:lpstr>키워드로 끝내는 핵심 포인트 </vt:lpstr>
      <vt:lpstr>확인문제</vt:lpstr>
      <vt:lpstr>확인문제</vt:lpstr>
      <vt:lpstr>확인문제</vt:lpstr>
      <vt:lpstr>09-2. 익명 객체</vt:lpstr>
      <vt:lpstr>목차</vt:lpstr>
      <vt:lpstr>시작하기 전에</vt:lpstr>
      <vt:lpstr>시작하기 전에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자식 객체 생성</vt:lpstr>
      <vt:lpstr>익명 구현 객체 생성</vt:lpstr>
      <vt:lpstr>익명 구현 객체 생성</vt:lpstr>
      <vt:lpstr>익명 구현 객체 생성</vt:lpstr>
      <vt:lpstr>익명 구현 객체 생성</vt:lpstr>
      <vt:lpstr>익명 구현 객체 생성</vt:lpstr>
      <vt:lpstr>익명 객체의 로컬 변수 사용</vt:lpstr>
      <vt:lpstr>익명 객체의 로컬 변수 사용</vt:lpstr>
      <vt:lpstr>키워드로 끝내는 핵심 포인트 </vt:lpstr>
      <vt:lpstr>확인문제</vt:lpstr>
      <vt:lpstr>확인문제</vt:lpstr>
      <vt:lpstr>확인문제</vt:lpstr>
      <vt:lpstr>확인문제</vt:lpstr>
      <vt:lpstr>확인문제</vt:lpstr>
      <vt:lpstr>10-1. 예외 클래스</vt:lpstr>
      <vt:lpstr>목차</vt:lpstr>
      <vt:lpstr>시작하기 전에</vt:lpstr>
      <vt:lpstr>시작하기 전에</vt:lpstr>
      <vt:lpstr>예외와 예외 클래스</vt:lpstr>
      <vt:lpstr>예외와 예외 클래스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실행 예외</vt:lpstr>
      <vt:lpstr>키워드로 끝내는 핵심 포인트 </vt:lpstr>
      <vt:lpstr>확인문제</vt:lpstr>
      <vt:lpstr>10-2. 예외 처리</vt:lpstr>
      <vt:lpstr>목차</vt:lpstr>
      <vt:lpstr>시작하기 전에</vt:lpstr>
      <vt:lpstr>시작하기 전에</vt:lpstr>
      <vt:lpstr>예외 처리 코드</vt:lpstr>
      <vt:lpstr>예외 처리 코드</vt:lpstr>
      <vt:lpstr>예외 처리 코드</vt:lpstr>
      <vt:lpstr>예외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종류에 따른 처리 코드</vt:lpstr>
      <vt:lpstr>예외 떠넘기기</vt:lpstr>
      <vt:lpstr>예외 떠넘기기</vt:lpstr>
      <vt:lpstr>예외 떠넘기기</vt:lpstr>
      <vt:lpstr>키워드로 끝내는 핵심 포인트 </vt:lpstr>
      <vt:lpstr>확인문제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2850</cp:revision>
  <dcterms:created xsi:type="dcterms:W3CDTF">2004-07-21T02:43:03Z</dcterms:created>
  <dcterms:modified xsi:type="dcterms:W3CDTF">2021-08-16T08:20:26Z</dcterms:modified>
</cp:coreProperties>
</file>